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dec Pro" panose="020B0604020202020204" charset="0"/>
      <p:regular r:id="rId13"/>
    </p:embeddedFont>
    <p:embeddedFont>
      <p:font typeface="Codec Pro Bold" panose="020B0604020202020204" charset="0"/>
      <p:regular r:id="rId14"/>
    </p:embeddedFont>
    <p:embeddedFont>
      <p:font typeface="Cy Grotesk Grand" panose="020B0604020202020204" charset="0"/>
      <p:regular r:id="rId15"/>
    </p:embeddedFont>
    <p:embeddedFont>
      <p:font typeface="Open Sauce" panose="020B0604020202020204" charset="0"/>
      <p:regular r:id="rId16"/>
    </p:embeddedFont>
    <p:embeddedFont>
      <p:font typeface="Open Sauce SemiBold" panose="020B0604020202020204" charset="0"/>
      <p:regular r:id="rId17"/>
    </p:embeddedFont>
    <p:embeddedFont>
      <p:font typeface="TT Drug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74832"/>
          <a:stretch>
            <a:fillRect/>
          </a:stretch>
        </p:blipFill>
        <p:spPr>
          <a:xfrm>
            <a:off x="544314" y="229485"/>
            <a:ext cx="11517185" cy="2408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023934" y="9330827"/>
            <a:ext cx="470732" cy="239358"/>
            <a:chOff x="0" y="0"/>
            <a:chExt cx="627643" cy="319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003587" y="1028700"/>
            <a:ext cx="255713" cy="6392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rcRect t="26179" b="26179"/>
          <a:stretch>
            <a:fillRect/>
          </a:stretch>
        </p:blipFill>
        <p:spPr>
          <a:xfrm>
            <a:off x="11409776" y="6846882"/>
            <a:ext cx="6084890" cy="1782822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028700" y="2506109"/>
            <a:ext cx="16465966" cy="3030074"/>
            <a:chOff x="0" y="0"/>
            <a:chExt cx="21954622" cy="404009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5250"/>
              <a:ext cx="21954622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1E9E9"/>
                  </a:solidFill>
                  <a:latin typeface="Open Sauce SemiBold"/>
                </a:rPr>
                <a:t>Proyecto Final: Spyware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397354"/>
              <a:ext cx="21954622" cy="164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Camilo María - 1100433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en-US" sz="2399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7869939"/>
            <a:ext cx="12195241" cy="318135"/>
            <a:chOff x="0" y="0"/>
            <a:chExt cx="16260321" cy="42418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34458"/>
              <a:ext cx="1626032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TT Drugs"/>
                </a:rPr>
                <a:t>Trimestre Mayo - Julio 2022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408674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Forum Bold"/>
                </a:rPr>
                <a:t>GC203- ALGORITMOS MALICIOSOS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6738" y="9002563"/>
            <a:ext cx="623924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/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Open Sauce"/>
              </a:rPr>
              <a:t>1</a:t>
            </a:r>
          </a:p>
          <a:p>
            <a:pPr marL="0" lvl="0" indent="0">
              <a:lnSpc>
                <a:spcPts val="2800"/>
              </a:lnSpc>
            </a:pPr>
            <a:endParaRPr lang="en-US" sz="2000">
              <a:solidFill>
                <a:srgbClr val="F1E9E9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32417">
            <a:off x="-3184181" y="-1475173"/>
            <a:ext cx="13435029" cy="12451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04160" y="435802"/>
            <a:ext cx="5486400" cy="8808987"/>
            <a:chOff x="0" y="-552450"/>
            <a:chExt cx="8840958" cy="13704249"/>
          </a:xfrm>
        </p:grpSpPr>
        <p:sp>
          <p:nvSpPr>
            <p:cNvPr id="4" name="TextBox 4"/>
            <p:cNvSpPr txBox="1"/>
            <p:nvPr/>
          </p:nvSpPr>
          <p:spPr>
            <a:xfrm>
              <a:off x="0" y="-552450"/>
              <a:ext cx="8840958" cy="156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1. PRESENTACION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49068"/>
              <a:ext cx="8840958" cy="7402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4. TIPOS </a:t>
              </a:r>
              <a:r>
                <a:rPr lang="en-US" sz="2800">
                  <a:solidFill>
                    <a:srgbClr val="EDECED"/>
                  </a:solidFill>
                  <a:latin typeface="Codec Pro"/>
                </a:rPr>
                <a:t>DE SPYWARE</a:t>
              </a:r>
              <a:endParaRPr lang="en-US" sz="2800" dirty="0">
                <a:solidFill>
                  <a:srgbClr val="EDECED"/>
                </a:solidFill>
                <a:latin typeface="Codec Pro"/>
              </a:endParaRPr>
            </a:p>
            <a:p>
              <a:pPr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5. METODOS</a:t>
              </a:r>
            </a:p>
            <a:p>
              <a:pPr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6. CONCLUSION</a:t>
              </a:r>
            </a:p>
            <a:p>
              <a:pPr algn="l"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7. BIBLIOGRAFIA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48563"/>
              <a:ext cx="8840958" cy="156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3. INTRODUCCION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48056"/>
              <a:ext cx="8840958" cy="156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2800" dirty="0">
                  <a:solidFill>
                    <a:srgbClr val="EDECED"/>
                  </a:solidFill>
                  <a:latin typeface="Codec Pro"/>
                </a:rPr>
                <a:t>2. TABLA DE CONTENIDO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36060" y="4086225"/>
            <a:ext cx="775194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>
                <a:solidFill>
                  <a:srgbClr val="EDECED"/>
                </a:solidFill>
                <a:latin typeface="Cy Grotesk Grand"/>
              </a:rPr>
              <a:t>TABLA DE CONTENIDO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001" y="0"/>
            <a:ext cx="66307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dirty="0">
                <a:solidFill>
                  <a:srgbClr val="EDECED"/>
                </a:solidFill>
                <a:latin typeface="Cy Grotesk Grand"/>
              </a:rPr>
              <a:t>TEMÁTICAS ABORDADAS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48" r="5648"/>
          <a:stretch>
            <a:fillRect/>
          </a:stretch>
        </p:blipFill>
        <p:spPr>
          <a:xfrm>
            <a:off x="1028700" y="2561819"/>
            <a:ext cx="9753017" cy="58209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95068" y="680059"/>
            <a:ext cx="909786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>
                <a:solidFill>
                  <a:srgbClr val="EDECED"/>
                </a:solidFill>
                <a:latin typeface="Cy Grotesk Grand"/>
              </a:rPr>
              <a:t>INTRODUCCION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73112" y="2419350"/>
            <a:ext cx="6937124" cy="517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EDECED"/>
                </a:solidFill>
                <a:latin typeface="Cy Grotesk Grand"/>
              </a:rPr>
              <a:t>A menudo,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existen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miradas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curiosas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que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siguen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su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actividad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y su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información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personal a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través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de un software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malicioso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conocida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como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spyware. De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hecho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, es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una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de las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amenazas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más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antiguas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y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extendidas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en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la red 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infecta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su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ordenador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sin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permiso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para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realizar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acciones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ilegales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. Es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fácil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caer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en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la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trampa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y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escapar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puede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resultar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difícil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,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ya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que lo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más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probable es que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usted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ni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siquiera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sea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consciente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de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esta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 </a:t>
            </a:r>
            <a:r>
              <a:rPr lang="en-US" sz="2400" dirty="0" err="1">
                <a:solidFill>
                  <a:srgbClr val="EDECED"/>
                </a:solidFill>
                <a:latin typeface="Cy Grotesk Grand"/>
              </a:rPr>
              <a:t>amenaza</a:t>
            </a:r>
            <a:r>
              <a:rPr lang="en-US" sz="2400" dirty="0">
                <a:solidFill>
                  <a:srgbClr val="EDECED"/>
                </a:solidFill>
                <a:latin typeface="Cy Grotesk Gran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7508" r="17490"/>
          <a:stretch>
            <a:fillRect/>
          </a:stretch>
        </p:blipFill>
        <p:spPr>
          <a:xfrm rot="6672062">
            <a:off x="-4450533" y="-8924106"/>
            <a:ext cx="20878658" cy="307151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93699" y="144310"/>
            <a:ext cx="350060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TIPOS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1015" y="1866900"/>
            <a:ext cx="18065969" cy="714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115" lvl="1" indent="-288057" algn="just">
              <a:lnSpc>
                <a:spcPts val="3735"/>
              </a:lnSpc>
              <a:buFont typeface="Arial"/>
              <a:buChar char="•"/>
            </a:pPr>
            <a:r>
              <a:rPr lang="en-US" sz="2668" dirty="0">
                <a:solidFill>
                  <a:srgbClr val="FFDE59"/>
                </a:solidFill>
                <a:latin typeface="Codec Pro Bold"/>
              </a:rPr>
              <a:t>Los ladrones de </a:t>
            </a:r>
            <a:r>
              <a:rPr lang="en-US" sz="2668" dirty="0" err="1">
                <a:solidFill>
                  <a:srgbClr val="FFDE59"/>
                </a:solidFill>
                <a:latin typeface="Codec Pro Bold"/>
              </a:rPr>
              <a:t>contraseñas</a:t>
            </a:r>
            <a:r>
              <a:rPr lang="en-US" sz="2668" dirty="0">
                <a:solidFill>
                  <a:srgbClr val="FFDE59"/>
                </a:solidFill>
                <a:latin typeface="Codec Pro Bold"/>
              </a:rPr>
              <a:t>: 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son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aplicaciones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diseñadas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para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hacerse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con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contraseñas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los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ordenadores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infectados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. </a:t>
            </a:r>
          </a:p>
          <a:p>
            <a:pPr marL="288058" lvl="1" algn="just">
              <a:lnSpc>
                <a:spcPts val="3735"/>
              </a:lnSpc>
            </a:pPr>
            <a:endParaRPr lang="en-US" sz="2668" dirty="0">
              <a:solidFill>
                <a:srgbClr val="FFFFFF"/>
              </a:solidFill>
              <a:latin typeface="Codec Pro"/>
            </a:endParaRPr>
          </a:p>
          <a:p>
            <a:pPr marL="576115" lvl="1" indent="-288057" algn="just">
              <a:lnSpc>
                <a:spcPts val="3735"/>
              </a:lnSpc>
              <a:buFont typeface="Arial"/>
              <a:buChar char="•"/>
            </a:pPr>
            <a:r>
              <a:rPr lang="en-US" sz="2668" dirty="0">
                <a:solidFill>
                  <a:srgbClr val="FFDE59"/>
                </a:solidFill>
                <a:latin typeface="Codec Pro Bold"/>
              </a:rPr>
              <a:t>Los </a:t>
            </a:r>
            <a:r>
              <a:rPr lang="en-US" sz="2668" dirty="0" err="1">
                <a:solidFill>
                  <a:srgbClr val="FFDE59"/>
                </a:solidFill>
                <a:latin typeface="Codec Pro Bold"/>
              </a:rPr>
              <a:t>troyanos</a:t>
            </a:r>
            <a:r>
              <a:rPr lang="en-US" sz="2668" dirty="0">
                <a:solidFill>
                  <a:srgbClr val="FFDE59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rgbClr val="FFDE59"/>
                </a:solidFill>
                <a:latin typeface="Codec Pro Bold"/>
              </a:rPr>
              <a:t>bancarios</a:t>
            </a:r>
            <a:r>
              <a:rPr lang="en-US" sz="2668" dirty="0">
                <a:solidFill>
                  <a:srgbClr val="FFDE59"/>
                </a:solidFill>
                <a:latin typeface="Codec Pro Bold"/>
              </a:rPr>
              <a:t>: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son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aplicaciones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diseñadas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para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conseguir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las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credenciales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de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instituciones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rgbClr val="EDECED"/>
                </a:solidFill>
                <a:latin typeface="Codec Pro Bold"/>
              </a:rPr>
              <a:t>financieras</a:t>
            </a:r>
            <a:r>
              <a:rPr lang="en-US" sz="2668" dirty="0">
                <a:solidFill>
                  <a:srgbClr val="EDECED"/>
                </a:solidFill>
                <a:latin typeface="Codec Pro Bold"/>
              </a:rPr>
              <a:t>..</a:t>
            </a:r>
          </a:p>
          <a:p>
            <a:pPr algn="just">
              <a:lnSpc>
                <a:spcPts val="3735"/>
              </a:lnSpc>
            </a:pPr>
            <a:endParaRPr lang="en-US" sz="2668" dirty="0">
              <a:solidFill>
                <a:srgbClr val="EDECED"/>
              </a:solidFill>
              <a:latin typeface="Codec Pro Bold"/>
            </a:endParaRPr>
          </a:p>
          <a:p>
            <a:pPr marL="576115" lvl="1" indent="-288057" algn="just">
              <a:lnSpc>
                <a:spcPts val="3735"/>
              </a:lnSpc>
              <a:buFont typeface="Arial"/>
              <a:buChar char="•"/>
            </a:pPr>
            <a:r>
              <a:rPr lang="en-US" sz="2668" dirty="0">
                <a:solidFill>
                  <a:srgbClr val="FFDE59"/>
                </a:solidFill>
                <a:latin typeface="Codec Pro Bold"/>
              </a:rPr>
              <a:t>Los </a:t>
            </a:r>
            <a:r>
              <a:rPr lang="en-US" sz="2668" dirty="0" err="1">
                <a:solidFill>
                  <a:srgbClr val="FFDE59"/>
                </a:solidFill>
                <a:latin typeface="Codec Pro Bold"/>
              </a:rPr>
              <a:t>infostealers</a:t>
            </a:r>
            <a:r>
              <a:rPr lang="en-US" sz="2668" dirty="0">
                <a:solidFill>
                  <a:srgbClr val="FFDE59"/>
                </a:solidFill>
                <a:latin typeface="Codec Pro Bold"/>
              </a:rPr>
              <a:t>: 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son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aplicaciones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capaces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analizar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un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ordenador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infectado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y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buscar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distintos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tipos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datos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como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nombres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usuarios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contraseñas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direcciones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correo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electrónico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historiales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navegación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.</a:t>
            </a:r>
          </a:p>
          <a:p>
            <a:pPr algn="just">
              <a:lnSpc>
                <a:spcPts val="3735"/>
              </a:lnSpc>
            </a:pPr>
            <a:endParaRPr lang="en-US" sz="2668" dirty="0">
              <a:solidFill>
                <a:srgbClr val="FFFFFF"/>
              </a:solidFill>
              <a:latin typeface="Codec Pro"/>
            </a:endParaRPr>
          </a:p>
          <a:p>
            <a:pPr marL="576115" lvl="1" indent="-288057" algn="just">
              <a:lnSpc>
                <a:spcPts val="3735"/>
              </a:lnSpc>
              <a:buFont typeface="Arial"/>
              <a:buChar char="•"/>
            </a:pPr>
            <a:r>
              <a:rPr lang="en-US" sz="2668" dirty="0">
                <a:solidFill>
                  <a:srgbClr val="FFDE59"/>
                </a:solidFill>
                <a:latin typeface="Codec Pro"/>
              </a:rPr>
              <a:t>Los keyloggers o </a:t>
            </a:r>
            <a:r>
              <a:rPr lang="en-US" sz="2668" dirty="0" err="1">
                <a:solidFill>
                  <a:srgbClr val="FFDE59"/>
                </a:solidFill>
                <a:latin typeface="Codec Pro"/>
              </a:rPr>
              <a:t>registradores</a:t>
            </a:r>
            <a:r>
              <a:rPr lang="en-US" sz="2668" dirty="0">
                <a:solidFill>
                  <a:srgbClr val="FFDE59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DE59"/>
                </a:solidFill>
                <a:latin typeface="Codec Pro"/>
              </a:rPr>
              <a:t>pulsaciones</a:t>
            </a:r>
            <a:r>
              <a:rPr lang="en-US" sz="2668" dirty="0">
                <a:solidFill>
                  <a:srgbClr val="FFDE59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DE59"/>
                </a:solidFill>
                <a:latin typeface="Codec Pro"/>
              </a:rPr>
              <a:t>teclas</a:t>
            </a:r>
            <a:r>
              <a:rPr lang="en-US" sz="2668" dirty="0">
                <a:solidFill>
                  <a:srgbClr val="FFDE59"/>
                </a:solidFill>
                <a:latin typeface="Codec Pro"/>
              </a:rPr>
              <a:t>: 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son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aplicaciones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diseñadas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para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capturar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la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actividad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del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ordenador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es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decir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para registrar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pulsaciones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teclas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visitas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a sitios web,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el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historial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búsquedas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conversaciones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por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correo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electrónico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,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participaciones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en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chats y las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credenciales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 del </a:t>
            </a:r>
            <a:r>
              <a:rPr lang="en-US" sz="2668" dirty="0" err="1">
                <a:solidFill>
                  <a:srgbClr val="FFFFFF"/>
                </a:solidFill>
                <a:latin typeface="Codec Pro"/>
              </a:rPr>
              <a:t>sistema</a:t>
            </a:r>
            <a:r>
              <a:rPr lang="en-US" sz="2668" dirty="0">
                <a:solidFill>
                  <a:srgbClr val="FFFFFF"/>
                </a:solidFill>
                <a:latin typeface="Codec Pro"/>
              </a:rPr>
              <a:t>.</a:t>
            </a:r>
          </a:p>
          <a:p>
            <a:pPr algn="just">
              <a:lnSpc>
                <a:spcPts val="4295"/>
              </a:lnSpc>
            </a:pPr>
            <a:endParaRPr lang="en-US" sz="2668" dirty="0">
              <a:solidFill>
                <a:srgbClr val="FFFFFF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7508" r="17490"/>
          <a:stretch>
            <a:fillRect/>
          </a:stretch>
        </p:blipFill>
        <p:spPr>
          <a:xfrm rot="6672062">
            <a:off x="-4461683" y="-8948188"/>
            <a:ext cx="20878658" cy="307151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85298" y="190500"/>
            <a:ext cx="5517403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EDECED"/>
                </a:solidFill>
                <a:latin typeface="Cy Grotesk Grand"/>
              </a:rPr>
              <a:t>Metodos</a:t>
            </a:r>
            <a:endParaRPr lang="en-US" sz="6600" dirty="0">
              <a:solidFill>
                <a:srgbClr val="EDECED"/>
              </a:solidFill>
              <a:latin typeface="Cy Grotesk Gran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00" y="2493421"/>
            <a:ext cx="18176984" cy="3349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58" lvl="1" algn="just">
              <a:lnSpc>
                <a:spcPts val="3735"/>
              </a:lnSpc>
            </a:pPr>
            <a:r>
              <a:rPr lang="en-US" sz="2668" dirty="0">
                <a:solidFill>
                  <a:schemeClr val="bg1"/>
                </a:solidFill>
                <a:latin typeface="Codec Pro Bold"/>
              </a:rPr>
              <a:t>Hay 2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formas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de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hacer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un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KeyLogger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:</a:t>
            </a:r>
          </a:p>
          <a:p>
            <a:pPr marL="288058" lvl="1" algn="just">
              <a:lnSpc>
                <a:spcPts val="3735"/>
              </a:lnSpc>
            </a:pPr>
            <a:endParaRPr lang="en-US" sz="2668" dirty="0">
              <a:solidFill>
                <a:schemeClr val="bg1"/>
              </a:solidFill>
              <a:latin typeface="Codec Pro Bold"/>
            </a:endParaRPr>
          </a:p>
          <a:p>
            <a:pPr marL="745258" lvl="1" indent="-457200" algn="just">
              <a:lnSpc>
                <a:spcPts val="3735"/>
              </a:lnSpc>
              <a:buFont typeface="Arial" panose="020B0604020202020204" pitchFamily="34" charset="0"/>
              <a:buChar char="•"/>
            </a:pPr>
            <a:r>
              <a:rPr lang="en-US" sz="2668" dirty="0">
                <a:solidFill>
                  <a:schemeClr val="bg1"/>
                </a:solidFill>
                <a:latin typeface="Codec Pro Bold"/>
              </a:rPr>
              <a:t>Hardware: Es la mas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facil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y mas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rapida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de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hacer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,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pero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como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lado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negativo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es la mas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facil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de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dectectar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.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Ya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que para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el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KeyLogger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por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hardware se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necesita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un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dispositivo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USB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conectado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en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la pc.</a:t>
            </a:r>
          </a:p>
          <a:p>
            <a:pPr marL="288058" lvl="1" algn="just">
              <a:lnSpc>
                <a:spcPts val="3735"/>
              </a:lnSpc>
            </a:pPr>
            <a:endParaRPr lang="en-US" sz="2668" dirty="0">
              <a:solidFill>
                <a:schemeClr val="bg1"/>
              </a:solidFill>
              <a:latin typeface="Codec Pro Bold"/>
            </a:endParaRPr>
          </a:p>
          <a:p>
            <a:pPr marL="745258" lvl="1" indent="-457200" algn="just">
              <a:lnSpc>
                <a:spcPts val="3735"/>
              </a:lnSpc>
              <a:buFont typeface="Arial" panose="020B0604020202020204" pitchFamily="34" charset="0"/>
              <a:buChar char="•"/>
            </a:pPr>
            <a:r>
              <a:rPr lang="en-US" sz="2668" dirty="0">
                <a:solidFill>
                  <a:schemeClr val="bg1"/>
                </a:solidFill>
                <a:latin typeface="Codec Pro Bold"/>
              </a:rPr>
              <a:t>Software: Es mas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dificl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de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hacer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,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pero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al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usuario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se le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hace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casi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imposible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 </a:t>
            </a:r>
            <a:r>
              <a:rPr lang="en-US" sz="2668" dirty="0" err="1">
                <a:solidFill>
                  <a:schemeClr val="bg1"/>
                </a:solidFill>
                <a:latin typeface="Codec Pro Bold"/>
              </a:rPr>
              <a:t>detectarlo</a:t>
            </a:r>
            <a:r>
              <a:rPr lang="en-US" sz="2668" dirty="0">
                <a:solidFill>
                  <a:schemeClr val="bg1"/>
                </a:solidFill>
                <a:latin typeface="Codec Pro Bold"/>
              </a:rPr>
              <a:t>.</a:t>
            </a:r>
            <a:endParaRPr lang="en-US" sz="2668" dirty="0">
              <a:solidFill>
                <a:schemeClr val="bg1"/>
              </a:solidFill>
              <a:latin typeface="Codec Pro"/>
            </a:endParaRPr>
          </a:p>
          <a:p>
            <a:pPr algn="just">
              <a:lnSpc>
                <a:spcPts val="4295"/>
              </a:lnSpc>
            </a:pPr>
            <a:endParaRPr lang="en-US" sz="2668" dirty="0">
              <a:solidFill>
                <a:srgbClr val="FFFFFF"/>
              </a:solidFill>
              <a:latin typeface="Codec Pro"/>
            </a:endParaRPr>
          </a:p>
        </p:txBody>
      </p:sp>
    </p:spTree>
    <p:extLst>
      <p:ext uri="{BB962C8B-B14F-4D97-AF65-F5344CB8AC3E}">
        <p14:creationId xmlns:p14="http://schemas.microsoft.com/office/powerpoint/2010/main" val="143415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7508" r="17490"/>
          <a:stretch>
            <a:fillRect/>
          </a:stretch>
        </p:blipFill>
        <p:spPr>
          <a:xfrm rot="6672062">
            <a:off x="-4450533" y="-8924106"/>
            <a:ext cx="20878658" cy="307151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27113" y="1019175"/>
            <a:ext cx="992019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CONCLUSION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05382" y="3394679"/>
            <a:ext cx="11277235" cy="476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5"/>
              </a:lnSpc>
            </a:pPr>
            <a:r>
              <a:rPr lang="en-US" sz="3325">
                <a:solidFill>
                  <a:srgbClr val="FFFFFF"/>
                </a:solidFill>
                <a:latin typeface="Codec Pro Bold"/>
              </a:rPr>
              <a:t>El spyware es cada vez más popular entre los ciberdelincuentes y se ha convertido en una gravísima amenaza en línea. Mantenerlo alejado de sus equipos y dispositivos móviles no tiene por qué ser difícil. Esté atento y manténgase alejado de enlaces, archivos adjuntos y ventanas emergentes de aspecto sospechoso.</a:t>
            </a:r>
          </a:p>
          <a:p>
            <a:pPr algn="l">
              <a:lnSpc>
                <a:spcPts val="4655"/>
              </a:lnSpc>
            </a:pPr>
            <a:endParaRPr lang="en-US" sz="3325">
              <a:solidFill>
                <a:srgbClr val="FFFFFF"/>
              </a:solidFill>
              <a:latin typeface="Codec Pr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7508" r="17490"/>
          <a:stretch>
            <a:fillRect/>
          </a:stretch>
        </p:blipFill>
        <p:spPr>
          <a:xfrm rot="6672062">
            <a:off x="-4450533" y="-8924106"/>
            <a:ext cx="20878658" cy="307151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03418" y="1019175"/>
            <a:ext cx="768116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BIBLIOGRAFIA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5491" y="2908707"/>
            <a:ext cx="10406609" cy="110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472" lvl="1" indent="-331236">
              <a:lnSpc>
                <a:spcPts val="4295"/>
              </a:lnSpc>
              <a:buFont typeface="Arial"/>
              <a:buChar char="•"/>
            </a:pPr>
            <a:r>
              <a:rPr lang="en-US" sz="3068">
                <a:solidFill>
                  <a:srgbClr val="FFFFFF"/>
                </a:solidFill>
                <a:latin typeface="Codec Pro Bold"/>
              </a:rPr>
              <a:t>https://es.malwarebytes.com/spyware/</a:t>
            </a:r>
          </a:p>
          <a:p>
            <a:pPr marL="662472" lvl="1" indent="-331236" algn="l">
              <a:lnSpc>
                <a:spcPts val="4295"/>
              </a:lnSpc>
              <a:buFont typeface="Arial"/>
              <a:buChar char="•"/>
            </a:pPr>
            <a:r>
              <a:rPr lang="en-US" sz="3068">
                <a:solidFill>
                  <a:srgbClr val="FFFFFF"/>
                </a:solidFill>
                <a:latin typeface="Codec Pro Bold"/>
              </a:rPr>
              <a:t>https://www.avast.com/es-es/c-spyware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393</Words>
  <Application>Microsoft Office PowerPoint</Application>
  <PresentationFormat>Personalizado</PresentationFormat>
  <Paragraphs>37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7" baseType="lpstr">
      <vt:lpstr>Cy Grotesk Grand</vt:lpstr>
      <vt:lpstr>Arial</vt:lpstr>
      <vt:lpstr>Open Sauce SemiBold</vt:lpstr>
      <vt:lpstr>Codec Pro</vt:lpstr>
      <vt:lpstr>Open Sauce</vt:lpstr>
      <vt:lpstr>Calibri</vt:lpstr>
      <vt:lpstr>TT Drugs</vt:lpstr>
      <vt:lpstr>Forum Bold</vt:lpstr>
      <vt:lpstr>Codec Pro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Modelos de Calidad del Software</dc:title>
  <cp:lastModifiedBy>[Est - IDS] MARIA CASTILLO, CAMILO JOSE</cp:lastModifiedBy>
  <cp:revision>5</cp:revision>
  <dcterms:created xsi:type="dcterms:W3CDTF">2006-08-16T00:00:00Z</dcterms:created>
  <dcterms:modified xsi:type="dcterms:W3CDTF">2022-07-23T17:01:34Z</dcterms:modified>
  <dc:identifier>DAFHNdN9dac</dc:identifier>
</cp:coreProperties>
</file>